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84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에스코어 드림 3 Light" panose="020B0303030302020204" pitchFamily="34" charset="-127"/>
      <p:regular r:id="rId16"/>
    </p:embeddedFont>
    <p:embeddedFont>
      <p:font typeface="에스코어 드림 4 Regular" panose="020B0503030302020204" pitchFamily="34" charset="-127"/>
      <p:regular r:id="rId17"/>
    </p:embeddedFont>
    <p:embeddedFont>
      <p:font typeface="에스코어 드림 5 Medium" panose="020B0503030302020204" pitchFamily="34" charset="-127"/>
      <p:regular r:id="rId18"/>
    </p:embeddedFont>
    <p:embeddedFont>
      <p:font typeface="에스코어 드림 6 Bold" panose="020B0703030302020204" pitchFamily="34" charset="-127"/>
      <p:regular r:id="rId19"/>
      <p:bold r:id="rId20"/>
    </p:embeddedFont>
    <p:embeddedFont>
      <p:font typeface="에스코어 드림 8 Heavy" panose="020B09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2973" autoAdjust="0"/>
  </p:normalViewPr>
  <p:slideViewPr>
    <p:cSldViewPr snapToGrid="0">
      <p:cViewPr varScale="1">
        <p:scale>
          <a:sx n="111" d="100"/>
          <a:sy n="111" d="100"/>
        </p:scale>
        <p:origin x="8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rest_timerange.sh" TargetMode="External"/><Relationship Id="rId2" Type="http://schemas.openxmlformats.org/officeDocument/2006/relationships/hyperlink" Target="https://github.com/auto-mos/MOS-Packages/raw/main/Tiny%20Package/MOS%20Cloud/Verification/rest_lastdata.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nodeset.xml" TargetMode="External"/><Relationship Id="rId2" Type="http://schemas.openxmlformats.org/officeDocument/2006/relationships/hyperlink" Target="https://github.com/auto-mos/MOS-Packages/raw/main/Tiny%20Package/MOS%20Cloud/Verification/engineering.csv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auto-mos/MOS-Packages/raw/main/Tiny%20Package/MOS%20Cloud/Verification/syscfg.js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uto-mos/MOS-Packages/raw/main/Tiny%20Package/MOS%20Cloud/Verification/amqp_realtime.p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989057"/>
            <a:ext cx="11017224" cy="748795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lang="ko-KR" altLang="en-US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기능동작 점검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2023.08.03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918833" cy="55424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</a:t>
            </a:r>
            <a:r>
              <a:rPr lang="en-US" altLang="ko-KR"/>
              <a:t>REST API </a:t>
            </a:r>
            <a:r>
              <a:rPr lang="ko-KR" altLang="en-US"/>
              <a:t>예제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https://github.com/auto-mos/MOS-Packages/raw/main/Tiny%20Package/MOS%20Cloud/Verification/rest_lastdata.sh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https://github.com/auto-mos/MOS-Packages/raw/main/Tiny%20Package/MOS%20Cloud/Verification/rest_timerange.sh</a:t>
            </a:r>
            <a:endParaRPr lang="da-DK" altLang="ko-KR"/>
          </a:p>
          <a:p>
            <a:r>
              <a:rPr lang="en-US" altLang="ko-KR"/>
              <a:t> curl </a:t>
            </a:r>
            <a:r>
              <a:rPr lang="ko-KR" altLang="en-US"/>
              <a:t>패키지가 설치되어있지 않다면 아래 명령어를 통해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sudo apt-get install curl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스크립트를 실행 가능하도록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chmod +x ./*.sh</a:t>
            </a:r>
          </a:p>
          <a:p>
            <a:r>
              <a:rPr lang="en-US" altLang="ko-KR"/>
              <a:t> </a:t>
            </a:r>
            <a:r>
              <a:rPr lang="ko-KR" altLang="en-US"/>
              <a:t>스크립트를</a:t>
            </a:r>
            <a:r>
              <a:rPr lang="en-US" altLang="ko-KR"/>
              <a:t> </a:t>
            </a:r>
            <a:r>
              <a:rPr lang="ko-KR" altLang="en-US"/>
              <a:t>열어 아래 내용을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rest_lastdata.sh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 - rest_timerange.sh </a:t>
            </a:r>
            <a:r>
              <a:rPr lang="en-US" altLang="ko-KR" sz="1100">
                <a:solidFill>
                  <a:srgbClr val="FF0000"/>
                </a:solidFill>
              </a:rPr>
              <a:t>※ </a:t>
            </a:r>
            <a:r>
              <a:rPr lang="ko-KR" altLang="en-US" sz="1100">
                <a:solidFill>
                  <a:srgbClr val="FF0000"/>
                </a:solidFill>
              </a:rPr>
              <a:t>데이터 조회 시간 변경 시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실제 한국 시간보다 </a:t>
            </a:r>
            <a:r>
              <a:rPr lang="en-US" altLang="ko-KR" sz="1100">
                <a:solidFill>
                  <a:srgbClr val="FF0000"/>
                </a:solidFill>
              </a:rPr>
              <a:t>9</a:t>
            </a:r>
            <a:r>
              <a:rPr lang="ko-KR" altLang="en-US" sz="1100">
                <a:solidFill>
                  <a:srgbClr val="FF0000"/>
                </a:solidFill>
              </a:rPr>
              <a:t>시간 느리게 설정하여야 합니다</a:t>
            </a:r>
            <a:r>
              <a:rPr lang="en-US" altLang="ko-KR" sz="1100">
                <a:solidFill>
                  <a:srgbClr val="FF0000"/>
                </a:solidFill>
              </a:rPr>
              <a:t>. (ex. </a:t>
            </a:r>
            <a:r>
              <a:rPr lang="ko-KR" altLang="en-US" sz="1100">
                <a:solidFill>
                  <a:srgbClr val="FF0000"/>
                </a:solidFill>
              </a:rPr>
              <a:t>한국시간 </a:t>
            </a:r>
            <a:r>
              <a:rPr lang="en-US" altLang="ko-KR" sz="1100">
                <a:solidFill>
                  <a:srgbClr val="FF0000"/>
                </a:solidFill>
              </a:rPr>
              <a:t>11</a:t>
            </a:r>
            <a:r>
              <a:rPr lang="ko-KR" altLang="en-US" sz="1100">
                <a:solidFill>
                  <a:srgbClr val="FF0000"/>
                </a:solidFill>
              </a:rPr>
              <a:t>시 → 변경 시 </a:t>
            </a:r>
            <a:r>
              <a:rPr lang="en-US" altLang="ko-KR" sz="1100">
                <a:solidFill>
                  <a:srgbClr val="FF0000"/>
                </a:solidFill>
              </a:rPr>
              <a:t>2</a:t>
            </a:r>
            <a:r>
              <a:rPr lang="ko-KR" altLang="en-US" sz="1100">
                <a:solidFill>
                  <a:srgbClr val="FF0000"/>
                </a:solidFill>
              </a:rPr>
              <a:t>시</a:t>
            </a:r>
            <a:r>
              <a:rPr lang="en-US" altLang="ko-KR" sz="1100">
                <a:solidFill>
                  <a:srgbClr val="FF0000"/>
                </a:solidFill>
              </a:rPr>
              <a:t>, InfluxDB</a:t>
            </a:r>
            <a:r>
              <a:rPr lang="ko-KR" altLang="en-US" sz="1100">
                <a:solidFill>
                  <a:srgbClr val="FF0000"/>
                </a:solidFill>
              </a:rPr>
              <a:t>에서 기본 </a:t>
            </a:r>
            <a:r>
              <a:rPr lang="en-US" altLang="ko-KR" sz="1100">
                <a:solidFill>
                  <a:srgbClr val="FF0000"/>
                </a:solidFill>
              </a:rPr>
              <a:t>UTC </a:t>
            </a:r>
            <a:r>
              <a:rPr lang="ko-KR" altLang="en-US" sz="1100">
                <a:solidFill>
                  <a:srgbClr val="FF0000"/>
                </a:solidFill>
              </a:rPr>
              <a:t>사용하기 때문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0806E-83D2-1B50-288B-8F1D370D6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857"/>
          <a:stretch/>
        </p:blipFill>
        <p:spPr>
          <a:xfrm>
            <a:off x="578521" y="3568219"/>
            <a:ext cx="8152968" cy="1482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48D03B-A6E2-EA8C-7C96-5F81BA22A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1" y="5443792"/>
            <a:ext cx="8152968" cy="12229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275823-CA96-D964-ADE3-C21836065C21}"/>
              </a:ext>
            </a:extLst>
          </p:cNvPr>
          <p:cNvSpPr/>
          <p:nvPr/>
        </p:nvSpPr>
        <p:spPr>
          <a:xfrm>
            <a:off x="3075245" y="3718559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06636-677F-0CE6-69EA-F86405AD952B}"/>
              </a:ext>
            </a:extLst>
          </p:cNvPr>
          <p:cNvSpPr/>
          <p:nvPr/>
        </p:nvSpPr>
        <p:spPr>
          <a:xfrm>
            <a:off x="2567244" y="3838150"/>
            <a:ext cx="5708075" cy="141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A83402-7425-6D31-993A-3322E3B81571}"/>
              </a:ext>
            </a:extLst>
          </p:cNvPr>
          <p:cNvSpPr/>
          <p:nvPr/>
        </p:nvSpPr>
        <p:spPr>
          <a:xfrm>
            <a:off x="3117917" y="5604562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4B026D-0652-7782-6AC9-B221AF74CD38}"/>
              </a:ext>
            </a:extLst>
          </p:cNvPr>
          <p:cNvSpPr/>
          <p:nvPr/>
        </p:nvSpPr>
        <p:spPr>
          <a:xfrm>
            <a:off x="2609916" y="5724153"/>
            <a:ext cx="5808660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36E5A9-7B11-2C6B-3861-CC5356830237}"/>
              </a:ext>
            </a:extLst>
          </p:cNvPr>
          <p:cNvSpPr/>
          <p:nvPr/>
        </p:nvSpPr>
        <p:spPr>
          <a:xfrm>
            <a:off x="1274892" y="6244698"/>
            <a:ext cx="4290756" cy="122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4E6B-CB77-DB04-6C1E-862F3201E099}"/>
              </a:ext>
            </a:extLst>
          </p:cNvPr>
          <p:cNvSpPr txBox="1"/>
          <p:nvPr/>
        </p:nvSpPr>
        <p:spPr>
          <a:xfrm>
            <a:off x="8815714" y="3671903"/>
            <a:ext cx="329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1AB07-7C44-5A09-B5C3-6A060310E5AB}"/>
              </a:ext>
            </a:extLst>
          </p:cNvPr>
          <p:cNvSpPr txBox="1"/>
          <p:nvPr/>
        </p:nvSpPr>
        <p:spPr>
          <a:xfrm>
            <a:off x="8815714" y="5570264"/>
            <a:ext cx="329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조회 시간 변경</a:t>
            </a:r>
          </a:p>
        </p:txBody>
      </p:sp>
    </p:spTree>
    <p:extLst>
      <p:ext uri="{BB962C8B-B14F-4D97-AF65-F5344CB8AC3E}">
        <p14:creationId xmlns:p14="http://schemas.microsoft.com/office/powerpoint/2010/main" val="108815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75532"/>
            <a:ext cx="11918833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rest_lastdata.sh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마지막 값 조회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rest_timerange.sh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입력 기간동안 데이터 조회</a:t>
            </a:r>
            <a:r>
              <a:rPr lang="en-US" altLang="ko-KR"/>
              <a:t>)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/>
              <a:t> </a:t>
            </a:r>
            <a:r>
              <a:rPr lang="ko-KR" altLang="en-US"/>
              <a:t>스크립트 내 </a:t>
            </a:r>
            <a:r>
              <a:rPr lang="en-US" altLang="ko-KR"/>
              <a:t>IP</a:t>
            </a:r>
            <a:r>
              <a:rPr lang="ko-KR" altLang="en-US"/>
              <a:t>주소 변경 시 외부에서도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FA940-F0C7-E35E-8FAC-3789B575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1" y="1166216"/>
            <a:ext cx="9083827" cy="586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A0F89-A7CD-9C5F-ABFB-FE201C82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66"/>
          <a:stretch/>
        </p:blipFill>
        <p:spPr>
          <a:xfrm>
            <a:off x="578521" y="2056250"/>
            <a:ext cx="9076207" cy="399391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8BCB057-C732-F29D-9327-37469EC6DE75}"/>
              </a:ext>
            </a:extLst>
          </p:cNvPr>
          <p:cNvSpPr/>
          <p:nvPr/>
        </p:nvSpPr>
        <p:spPr>
          <a:xfrm>
            <a:off x="6030686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813F4B-713F-3B76-F694-E2F3ADC03A72}"/>
              </a:ext>
            </a:extLst>
          </p:cNvPr>
          <p:cNvSpPr/>
          <p:nvPr/>
        </p:nvSpPr>
        <p:spPr>
          <a:xfrm>
            <a:off x="7097485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4A1407-C022-9095-E086-89D7BB7A4919}"/>
              </a:ext>
            </a:extLst>
          </p:cNvPr>
          <p:cNvSpPr/>
          <p:nvPr/>
        </p:nvSpPr>
        <p:spPr>
          <a:xfrm>
            <a:off x="8630653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1CA4F0E-A3B4-24EE-A914-5D242B228877}"/>
              </a:ext>
            </a:extLst>
          </p:cNvPr>
          <p:cNvCxnSpPr>
            <a:cxnSpLocks/>
            <a:stCxn id="14" idx="0"/>
            <a:endCxn id="24" idx="1"/>
          </p:cNvCxnSpPr>
          <p:nvPr/>
        </p:nvCxnSpPr>
        <p:spPr>
          <a:xfrm rot="5400000" flipH="1" flipV="1">
            <a:off x="6040382" y="1055080"/>
            <a:ext cx="322646" cy="225161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34F07A-1C3D-792D-E140-EBDB94986A1F}"/>
              </a:ext>
            </a:extLst>
          </p:cNvPr>
          <p:cNvSpPr txBox="1"/>
          <p:nvPr/>
        </p:nvSpPr>
        <p:spPr>
          <a:xfrm>
            <a:off x="6314286" y="87553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저장 시점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1124D0-9F30-8684-32D3-9B3DEE74F1A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7266841" y="1128016"/>
            <a:ext cx="90051" cy="31188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E7B6D7-10D7-D817-1B78-8A3A4AB9C229}"/>
              </a:ext>
            </a:extLst>
          </p:cNvPr>
          <p:cNvSpPr txBox="1"/>
          <p:nvPr/>
        </p:nvSpPr>
        <p:spPr>
          <a:xfrm>
            <a:off x="7421394" y="1110137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값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DD933A-B8F6-7D15-7CC8-769DBF5760AA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8689657" y="1245807"/>
            <a:ext cx="897634" cy="100162"/>
          </a:xfrm>
          <a:prstGeom prst="bentConnector3">
            <a:avLst>
              <a:gd name="adj1" fmla="val -551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2F18EC-A47C-A060-0131-5238B13FC04F}"/>
              </a:ext>
            </a:extLst>
          </p:cNvPr>
          <p:cNvSpPr txBox="1"/>
          <p:nvPr/>
        </p:nvSpPr>
        <p:spPr>
          <a:xfrm>
            <a:off x="9587291" y="111500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이름</a:t>
            </a:r>
          </a:p>
        </p:txBody>
      </p:sp>
    </p:spTree>
    <p:extLst>
      <p:ext uri="{BB962C8B-B14F-4D97-AF65-F5344CB8AC3E}">
        <p14:creationId xmlns:p14="http://schemas.microsoft.com/office/powerpoint/2010/main" val="174787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AASX Package Browser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웹 브라우저 실행 후 </a:t>
            </a:r>
            <a:r>
              <a:rPr lang="en-US" altLang="ko-KR"/>
              <a:t>http://[MOS Cloud IP</a:t>
            </a:r>
            <a:r>
              <a:rPr lang="ko-KR" altLang="en-US"/>
              <a:t>주소</a:t>
            </a:r>
            <a:r>
              <a:rPr lang="en-US" altLang="ko-KR"/>
              <a:t>] </a:t>
            </a:r>
            <a:r>
              <a:rPr lang="ko-KR" altLang="en-US"/>
              <a:t>를 입력합니다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로그인 계정은 설치 시 </a:t>
            </a:r>
            <a:r>
              <a:rPr lang="en-US" altLang="ko-KR"/>
              <a:t>“python manage.py createsuperuser” </a:t>
            </a:r>
            <a:r>
              <a:rPr lang="ko-KR" altLang="en-US"/>
              <a:t>명령어로 입력한 계정 정보입니다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우측 상단 설정버튼 </a:t>
            </a:r>
            <a:r>
              <a:rPr lang="en-US" altLang="ko-KR"/>
              <a:t>– AAS </a:t>
            </a:r>
            <a:r>
              <a:rPr lang="ko-KR" altLang="en-US"/>
              <a:t>추가 기능을 이용하여 </a:t>
            </a:r>
            <a:r>
              <a:rPr lang="en-US" altLang="ko-KR"/>
              <a:t>AAS</a:t>
            </a:r>
            <a:r>
              <a:rPr lang="ko-KR" altLang="en-US"/>
              <a:t> 파일 업로드 및 조회 기능을 확인합니다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4F63D-599C-0BF5-7261-7D645CF3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6" y="3491085"/>
            <a:ext cx="4929511" cy="2671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68DE6-1AFC-9A68-8A30-E4A12024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4" y="3429000"/>
            <a:ext cx="5008321" cy="2733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2156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OPCUA</a:t>
            </a:r>
            <a:r>
              <a:rPr lang="ko-KR" altLang="en-US"/>
              <a:t> 데이터 수집</a:t>
            </a:r>
            <a:r>
              <a:rPr lang="en-US" altLang="ko-KR"/>
              <a:t>/</a:t>
            </a:r>
            <a:r>
              <a:rPr lang="ko-KR" altLang="en-US"/>
              <a:t>저장 확인을 위해선 </a:t>
            </a:r>
            <a:r>
              <a:rPr lang="en-US" altLang="ko-KR">
                <a:solidFill>
                  <a:srgbClr val="FF0000"/>
                </a:solidFill>
              </a:rPr>
              <a:t>MOS Edge </a:t>
            </a:r>
            <a:r>
              <a:rPr lang="ko-KR" altLang="en-US">
                <a:solidFill>
                  <a:srgbClr val="FF0000"/>
                </a:solidFill>
              </a:rPr>
              <a:t>설치 및 기능동작 점검이 선행</a:t>
            </a:r>
            <a:r>
              <a:rPr lang="ko-KR" altLang="en-US"/>
              <a:t>되어야합니다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Verification</a:t>
            </a:r>
            <a:r>
              <a:rPr lang="ko-KR" altLang="en-US"/>
              <a:t> 폴더 내 파일을 </a:t>
            </a:r>
            <a:r>
              <a:rPr lang="en-US" altLang="ko-KR"/>
              <a:t>/opt/cfg/ </a:t>
            </a:r>
            <a:r>
              <a:rPr lang="ko-KR" altLang="en-US"/>
              <a:t>에 위치시킵니다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cd /opt/cfg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da-DK" altLang="ko-KR"/>
              <a:t>wget </a:t>
            </a:r>
            <a:r>
              <a:rPr lang="da-DK" altLang="ko-KR">
                <a:hlinkClick r:id="rId2"/>
              </a:rPr>
              <a:t>https://github.com/auto-mos/MOS-Packages/raw/main/Tiny%20Package/MOS%20Cloud/Verification/engineering.csv</a:t>
            </a:r>
            <a:endParaRPr lang="en-US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https://github.com/auto-mos/MOS-Packages/raw/main/Tiny%20Package/MOS%20Cloud/Verification/nodeset.xml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4"/>
              </a:rPr>
              <a:t>https://github.com/auto-mos/MOS-Packages/raw/main/Tiny%20Package/MOS%20Cloud/Verification/syscfg.json</a:t>
            </a:r>
            <a:endParaRPr lang="da-DK" altLang="ko-KR"/>
          </a:p>
          <a:p>
            <a:r>
              <a:rPr lang="en-US" altLang="ko-KR"/>
              <a:t> syscfg.json </a:t>
            </a:r>
            <a:r>
              <a:rPr lang="ko-KR" altLang="en-US"/>
              <a:t>파일의 </a:t>
            </a:r>
            <a:r>
              <a:rPr lang="en-US" altLang="ko-KR"/>
              <a:t>NetworkConnection </a:t>
            </a:r>
            <a:r>
              <a:rPr lang="ko-KR" altLang="en-US"/>
              <a:t>항목 </a:t>
            </a:r>
            <a:r>
              <a:rPr lang="en-US" altLang="ko-KR"/>
              <a:t>IP </a:t>
            </a:r>
            <a:r>
              <a:rPr lang="ko-KR" altLang="en-US"/>
              <a:t>주소를 앞서 설치한 </a:t>
            </a:r>
            <a:r>
              <a:rPr lang="en-US" altLang="ko-KR"/>
              <a:t>MOS Edge</a:t>
            </a:r>
            <a:r>
              <a:rPr lang="ko-KR" altLang="en-US"/>
              <a:t>의 </a:t>
            </a:r>
            <a:r>
              <a:rPr lang="en-US" altLang="ko-KR"/>
              <a:t>IP </a:t>
            </a:r>
            <a:r>
              <a:rPr lang="ko-KR" altLang="en-US"/>
              <a:t>주소로 변경합니다</a:t>
            </a:r>
            <a:r>
              <a:rPr lang="en-US" altLang="ko-KR"/>
              <a:t>. (</a:t>
            </a:r>
            <a:r>
              <a:rPr lang="ko-KR" altLang="en-US"/>
              <a:t>포트</a:t>
            </a:r>
            <a:r>
              <a:rPr lang="en-US" altLang="ko-KR"/>
              <a:t>:4840)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80F3C-0A4E-2B58-AA6C-83EE1F8D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5" y="3034808"/>
            <a:ext cx="6896698" cy="3162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66E241-649A-B6B1-A3CE-70E816CE5B4F}"/>
              </a:ext>
            </a:extLst>
          </p:cNvPr>
          <p:cNvSpPr/>
          <p:nvPr/>
        </p:nvSpPr>
        <p:spPr>
          <a:xfrm>
            <a:off x="3470366" y="4324494"/>
            <a:ext cx="2625634" cy="268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모든 설정이 완료되면 </a:t>
            </a:r>
            <a:r>
              <a:rPr lang="en-US" altLang="ko-KR"/>
              <a:t>sudo systemctl restart gather </a:t>
            </a:r>
            <a:r>
              <a:rPr lang="ko-KR" altLang="en-US"/>
              <a:t>명령어를 이용하여 </a:t>
            </a:r>
            <a:r>
              <a:rPr lang="en-US" altLang="ko-KR"/>
              <a:t>OPCUA</a:t>
            </a:r>
            <a:r>
              <a:rPr lang="ko-KR" altLang="en-US"/>
              <a:t> 데이터 수집 모듈을 재실행합니다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/opt/log/gather_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데이터가 수집됨을 확인합니다</a:t>
            </a:r>
            <a:r>
              <a:rPr lang="en-US" altLang="ko-KR"/>
              <a:t>.</a:t>
            </a:r>
          </a:p>
          <a:p>
            <a:r>
              <a:rPr lang="ko-KR" altLang="en-US"/>
              <a:t> 정상적인 로그는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데이터 수집이 원활하지 않다면 </a:t>
            </a:r>
            <a:r>
              <a:rPr lang="en-US" altLang="ko-KR"/>
              <a:t>/usr/lib/systemd/system/gather.service </a:t>
            </a:r>
            <a:r>
              <a:rPr lang="ko-KR" altLang="en-US"/>
              <a:t>파일의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OPCUA_NAME : </a:t>
            </a:r>
            <a:r>
              <a:rPr lang="ko-KR" altLang="en-US"/>
              <a:t>게이트웨이 이름 </a:t>
            </a:r>
            <a:r>
              <a:rPr lang="en-US" altLang="ko-KR"/>
              <a:t>(default : MOS_GW)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AAS, syscfg.json, engineering.csv,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OPCUA_USER : OPCUA</a:t>
            </a:r>
            <a:r>
              <a:rPr lang="ko-KR" altLang="en-US"/>
              <a:t> 계정 이름 </a:t>
            </a:r>
            <a:r>
              <a:rPr lang="en-US" altLang="ko-KR"/>
              <a:t>(default : nestfield)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OPCUA_PWD : OPCUA </a:t>
            </a:r>
            <a:r>
              <a:rPr lang="ko-KR" altLang="en-US"/>
              <a:t>계정 암호 </a:t>
            </a:r>
            <a:r>
              <a:rPr lang="en-US" altLang="ko-KR"/>
              <a:t>(default : mos_opcua)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admin:~/sharedFolder/security/opcua.secured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F2330-E0D6-DC67-CF29-E2E9B153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2" y="1772717"/>
            <a:ext cx="5189670" cy="2072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1B240-ABB8-E0A1-4629-09250C20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39" y="3893545"/>
            <a:ext cx="2644369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Gather</a:t>
            </a:r>
            <a:r>
              <a:rPr lang="ko-KR" altLang="en-US"/>
              <a:t>로 수집한 데이터가 </a:t>
            </a:r>
            <a:r>
              <a:rPr lang="en-US" altLang="ko-KR"/>
              <a:t>InfluxDB</a:t>
            </a:r>
            <a:r>
              <a:rPr lang="ko-KR" altLang="en-US"/>
              <a:t>에 정상적으로 저장되는 부분을 확인하는 방법입니다</a:t>
            </a:r>
            <a:r>
              <a:rPr lang="en-US" altLang="ko-KR"/>
              <a:t>.</a:t>
            </a:r>
          </a:p>
          <a:p>
            <a:r>
              <a:rPr lang="en-US" altLang="ko-KR"/>
              <a:t> systemctl restart itsdb </a:t>
            </a:r>
            <a:r>
              <a:rPr lang="ko-KR" altLang="en-US"/>
              <a:t>명령어를 이용하여 </a:t>
            </a:r>
            <a:r>
              <a:rPr lang="en-US" altLang="ko-KR"/>
              <a:t>InfluxDB </a:t>
            </a:r>
            <a:r>
              <a:rPr lang="ko-KR" altLang="en-US"/>
              <a:t>저장 모듈을 재시작합니다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/opt/log/itsdb_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다음과 같이 데이터가 저장됨을 확인합니다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70C67-413E-A1E5-2999-2FFD5920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2" y="1772717"/>
            <a:ext cx="478577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3880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웹 브라우저 실행 후 </a:t>
            </a:r>
            <a:r>
              <a:rPr lang="en-US" altLang="ko-KR"/>
              <a:t>http://[MOS Cloud </a:t>
            </a:r>
            <a:r>
              <a:rPr lang="ko-KR" altLang="en-US"/>
              <a:t>주소</a:t>
            </a:r>
            <a:r>
              <a:rPr lang="en-US" altLang="ko-KR"/>
              <a:t>]:8086 </a:t>
            </a:r>
            <a:r>
              <a:rPr lang="ko-KR" altLang="en-US"/>
              <a:t>을 입력하여 </a:t>
            </a:r>
            <a:r>
              <a:rPr lang="en-US" altLang="ko-KR"/>
              <a:t>influxDB </a:t>
            </a:r>
            <a:r>
              <a:rPr lang="ko-KR" altLang="en-US"/>
              <a:t>웹 </a:t>
            </a:r>
            <a:r>
              <a:rPr lang="en-US" altLang="ko-KR"/>
              <a:t>UI</a:t>
            </a:r>
            <a:r>
              <a:rPr lang="ko-KR" altLang="en-US"/>
              <a:t>로 이동합니다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좌측 </a:t>
            </a:r>
            <a:r>
              <a:rPr lang="en-US" altLang="ko-KR"/>
              <a:t>‘Data Explorer </a:t>
            </a:r>
            <a:r>
              <a:rPr lang="ko-KR" altLang="en-US"/>
              <a:t>버튼을 클릭한 후 아래 그림과 같이 데이터를 선택하여 우측</a:t>
            </a:r>
            <a:r>
              <a:rPr lang="en-US" altLang="ko-KR"/>
              <a:t> ‘SUBMIT’ </a:t>
            </a:r>
            <a:r>
              <a:rPr lang="ko-KR" altLang="en-US"/>
              <a:t>버튼을 클릭합니다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FROM : MOS / Filter – measurement – mos /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데이터태그 선택 후 시각화 데이터 확인</a:t>
            </a:r>
            <a:endParaRPr lang="en-US" altLang="ko-KR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8E2B55-D1A8-0A56-BD1A-065E4484F47A}"/>
              </a:ext>
            </a:extLst>
          </p:cNvPr>
          <p:cNvGrpSpPr/>
          <p:nvPr/>
        </p:nvGrpSpPr>
        <p:grpSpPr>
          <a:xfrm>
            <a:off x="598469" y="2151934"/>
            <a:ext cx="2891933" cy="3331578"/>
            <a:chOff x="401504" y="1546917"/>
            <a:chExt cx="2192221" cy="26264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F7D3A-7EA8-BFE7-9DC2-70A16FA6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04" y="1546917"/>
              <a:ext cx="2192221" cy="262647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3FD99-140B-A9D9-4D3B-2DFA2B3C90F4}"/>
                </a:ext>
              </a:extLst>
            </p:cNvPr>
            <p:cNvSpPr/>
            <p:nvPr/>
          </p:nvSpPr>
          <p:spPr>
            <a:xfrm>
              <a:off x="401504" y="2359552"/>
              <a:ext cx="265611" cy="259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A5837F-03FD-A255-695D-45C3DD97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58" y="2151934"/>
            <a:ext cx="6396293" cy="33315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DBC82-3A4B-8197-ABCA-E23179AE74B9}"/>
              </a:ext>
            </a:extLst>
          </p:cNvPr>
          <p:cNvSpPr/>
          <p:nvPr/>
        </p:nvSpPr>
        <p:spPr>
          <a:xfrm>
            <a:off x="4552848" y="4160149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F4849-197B-B40A-C433-168D40B24BED}"/>
              </a:ext>
            </a:extLst>
          </p:cNvPr>
          <p:cNvSpPr/>
          <p:nvPr/>
        </p:nvSpPr>
        <p:spPr>
          <a:xfrm>
            <a:off x="5225143" y="4450053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557D-3045-8D04-0168-B8A6DA81BCEC}"/>
              </a:ext>
            </a:extLst>
          </p:cNvPr>
          <p:cNvSpPr/>
          <p:nvPr/>
        </p:nvSpPr>
        <p:spPr>
          <a:xfrm>
            <a:off x="5876812" y="4330159"/>
            <a:ext cx="1316468" cy="5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E317AD-950F-4636-8F15-4DE216FF58F9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4946328" y="4253410"/>
            <a:ext cx="207732" cy="34989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334D6E8-3D26-42E9-0DC9-836472BF31B1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634313" y="4527624"/>
            <a:ext cx="155726" cy="329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CD1C0D8-46A3-3E91-90B4-6B344B688DD5}"/>
              </a:ext>
            </a:extLst>
          </p:cNvPr>
          <p:cNvCxnSpPr>
            <a:cxnSpLocks/>
            <a:stCxn id="15" idx="3"/>
            <a:endCxn id="26" idx="2"/>
          </p:cNvCxnSpPr>
          <p:nvPr/>
        </p:nvCxnSpPr>
        <p:spPr>
          <a:xfrm flipV="1">
            <a:off x="7193280" y="3967563"/>
            <a:ext cx="3406149" cy="6485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742861-59EB-81B8-C60E-3A58978E76B4}"/>
              </a:ext>
            </a:extLst>
          </p:cNvPr>
          <p:cNvSpPr/>
          <p:nvPr/>
        </p:nvSpPr>
        <p:spPr>
          <a:xfrm>
            <a:off x="10364991" y="3755170"/>
            <a:ext cx="468876" cy="21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8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(3)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219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우측 그림처럼 </a:t>
            </a:r>
            <a:r>
              <a:rPr lang="en-US" altLang="ko-KR"/>
              <a:t>itsdb process </a:t>
            </a:r>
            <a:r>
              <a:rPr lang="ko-KR" altLang="en-US"/>
              <a:t>숫자가 확인되지만 </a:t>
            </a:r>
            <a:r>
              <a:rPr lang="en-US" altLang="ko-KR"/>
              <a:t>influxDB </a:t>
            </a:r>
            <a:r>
              <a:rPr lang="ko-KR" altLang="en-US"/>
              <a:t>웹</a:t>
            </a:r>
            <a:r>
              <a:rPr lang="en-US" altLang="ko-KR"/>
              <a:t>UI</a:t>
            </a:r>
            <a:r>
              <a:rPr lang="ko-KR" altLang="en-US"/>
              <a:t>에 데이터가 표시되지 않는 경우</a:t>
            </a:r>
            <a:r>
              <a:rPr lang="en-US" altLang="ko-KR"/>
              <a:t> </a:t>
            </a:r>
            <a:r>
              <a:rPr lang="ko-KR" altLang="en-US"/>
              <a:t>아래 파일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/usr/lib/system/system/itsdb.service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Environment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항목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(ORG/BUCKET/TOKEN)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 확인 후 서비스를 재시작합니다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 restart itsdb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FE57A-D22E-32CE-BA51-DDCD8CBA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64" y="1176528"/>
            <a:ext cx="2813023" cy="1375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36A42E-06DA-8F2E-2F86-D34DD7AE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5" y="1864106"/>
            <a:ext cx="6329259" cy="14558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93EB3D-8FF1-2167-DBC0-16EA2325CC1F}"/>
              </a:ext>
            </a:extLst>
          </p:cNvPr>
          <p:cNvSpPr/>
          <p:nvPr/>
        </p:nvSpPr>
        <p:spPr>
          <a:xfrm>
            <a:off x="522645" y="2507886"/>
            <a:ext cx="6329258" cy="412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7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 Dashboard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58348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influxDB</a:t>
            </a:r>
            <a:r>
              <a:rPr lang="ko-KR" altLang="en-US"/>
              <a:t>의 </a:t>
            </a:r>
            <a:r>
              <a:rPr lang="en-US" altLang="ko-KR"/>
              <a:t>Data Explorer</a:t>
            </a:r>
            <a:r>
              <a:rPr lang="ko-KR" altLang="en-US"/>
              <a:t>에 데이터가 표시된다면 해당 데이터는 </a:t>
            </a:r>
            <a:r>
              <a:rPr lang="en-US" altLang="ko-KR"/>
              <a:t>Grafana</a:t>
            </a:r>
            <a:r>
              <a:rPr lang="ko-KR" altLang="en-US"/>
              <a:t>로 시각화할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 MOS Cloud Manual</a:t>
            </a:r>
            <a:r>
              <a:rPr lang="ko-KR" altLang="en-US"/>
              <a:t>의 </a:t>
            </a:r>
            <a:r>
              <a:rPr lang="en-US" altLang="ko-KR"/>
              <a:t>Setings – </a:t>
            </a:r>
            <a:r>
              <a:rPr lang="ko-KR" altLang="en-US"/>
              <a:t>기기 모니터링 데이터 대시보드 생성 항목을 참고하여 작성합니다</a:t>
            </a:r>
            <a:r>
              <a:rPr lang="en-US" altLang="ko-KR"/>
              <a:t>.</a:t>
            </a:r>
          </a:p>
          <a:p>
            <a:r>
              <a:rPr lang="en-US" altLang="ko-KR"/>
              <a:t> DB </a:t>
            </a:r>
            <a:r>
              <a:rPr lang="ko-KR" altLang="en-US"/>
              <a:t>쿼리문은 아래 우측 그림에 있는 내용대로 작성하면 그래프 조회가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그래프 출력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B7A80-24B1-4798-EB71-04D8B19C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1" y="1863088"/>
            <a:ext cx="4325259" cy="2434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EEA1-778E-52D9-0047-37402D3233F0}"/>
              </a:ext>
            </a:extLst>
          </p:cNvPr>
          <p:cNvSpPr/>
          <p:nvPr/>
        </p:nvSpPr>
        <p:spPr>
          <a:xfrm>
            <a:off x="5448240" y="1849485"/>
            <a:ext cx="4914960" cy="2448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점검용 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쿼리문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from(bucket: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range(start: v.timeRangeStart, stop: v.timeRangeStop)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r["_measurement"] ==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r["_field"] == "ns=2;s=ProSix6A106F156S.OperationalData.CurrentPosition.World.Position_X")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01B5B-CCDA-E1D0-E613-86239EE8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1" y="4751948"/>
            <a:ext cx="3868059" cy="19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AMQP 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메시징버스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6465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메시징버스 데이터 접근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https://github.com/auto-mos/MOS-Packages/raw/main/Tiny%20Package/MOS%20Cloud/Verification/amqp_realtime.py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아래 명령어를 통해 데이터 접근용 </a:t>
            </a:r>
            <a:r>
              <a:rPr lang="en-US" altLang="ko-KR"/>
              <a:t>AMQP </a:t>
            </a:r>
            <a:r>
              <a:rPr lang="ko-KR" altLang="en-US"/>
              <a:t>계정을 생성합니다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rabbitmqctl add_user amqp_test amqp_test</a:t>
            </a:r>
          </a:p>
          <a:p>
            <a:pPr marL="0" indent="0">
              <a:buNone/>
            </a:pPr>
            <a:r>
              <a:rPr lang="en-US" altLang="ko-KR"/>
              <a:t>  - rabbitmqctl set_user_tags amqp_test management</a:t>
            </a:r>
          </a:p>
          <a:p>
            <a:pPr marL="0" indent="0">
              <a:buNone/>
            </a:pPr>
            <a:r>
              <a:rPr lang="en-US" altLang="ko-KR"/>
              <a:t>  - rabbitmqctl set_permissions –p / amqp_test ＂.*＂ ＂.*＂ ＂.*＂</a:t>
            </a:r>
          </a:p>
          <a:p>
            <a:r>
              <a:rPr lang="en-US" altLang="ko-KR"/>
              <a:t> </a:t>
            </a:r>
            <a:r>
              <a:rPr lang="ko-KR" altLang="en-US"/>
              <a:t>스크립트 실행을 위해 필요한 패키지를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–m pip install pika</a:t>
            </a:r>
          </a:p>
          <a:p>
            <a:r>
              <a:rPr lang="en-US" altLang="ko-KR"/>
              <a:t> </a:t>
            </a:r>
            <a:r>
              <a:rPr lang="ko-KR" altLang="en-US"/>
              <a:t>스크립트를 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./amqp_realtime.py</a:t>
            </a:r>
          </a:p>
          <a:p>
            <a:r>
              <a:rPr lang="ko-KR" altLang="en-US"/>
              <a:t> 데이터에 정상적으로 접근되는것을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스크립트의 아래 표시된 부분을 수정하여 다른계정을 사용하여 접근 또는 외부 환경에서도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3EA72-2430-7A70-74A9-1F028C0A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" y="4185025"/>
            <a:ext cx="8222693" cy="1549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208B3-11AF-3FCB-C82E-8D646351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3" y="6006723"/>
            <a:ext cx="8222693" cy="830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C4F6-A4CA-D88C-A497-BBA72E467FDF}"/>
              </a:ext>
            </a:extLst>
          </p:cNvPr>
          <p:cNvSpPr/>
          <p:nvPr/>
        </p:nvSpPr>
        <p:spPr>
          <a:xfrm>
            <a:off x="3031957" y="6107423"/>
            <a:ext cx="2990708" cy="247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DACCC-E122-820F-8D5A-C812A15A3D8E}"/>
              </a:ext>
            </a:extLst>
          </p:cNvPr>
          <p:cNvSpPr/>
          <p:nvPr/>
        </p:nvSpPr>
        <p:spPr>
          <a:xfrm>
            <a:off x="5288164" y="6384836"/>
            <a:ext cx="679499" cy="188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6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13390</TotalTime>
  <Words>1067</Words>
  <Application>Microsoft Office PowerPoint</Application>
  <PresentationFormat>와이드스크린</PresentationFormat>
  <Paragraphs>176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39</cp:revision>
  <dcterms:created xsi:type="dcterms:W3CDTF">2022-12-05T08:12:07Z</dcterms:created>
  <dcterms:modified xsi:type="dcterms:W3CDTF">2023-08-23T00:39:18Z</dcterms:modified>
</cp:coreProperties>
</file>